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12.jpeg" ContentType="image/jpeg"/>
  <Override PartName="/ppt/media/image13.png" ContentType="image/png"/>
  <Override PartName="/ppt/media/image10.jpeg" ContentType="image/jpeg"/>
  <Override PartName="/ppt/media/image5.png" ContentType="image/png"/>
  <Override PartName="/ppt/media/image7.gif" ContentType="image/gif"/>
  <Override PartName="/ppt/media/image11.jpeg" ContentType="image/jpeg"/>
  <Override PartName="/ppt/media/image9.jpeg" ContentType="image/jpeg"/>
  <Override PartName="/ppt/media/image8.png" ContentType="image/png"/>
  <Override PartName="/ppt/media/image6.jpeg" ContentType="image/jpeg"/>
  <Override PartName="/ppt/media/image27.jpeg" ContentType="image/jpeg"/>
  <Override PartName="/ppt/media/image4.jpeg" ContentType="image/jpeg"/>
  <Override PartName="/ppt/media/image2.png" ContentType="image/png"/>
  <Override PartName="/ppt/media/image25.png" ContentType="image/png"/>
  <Override PartName="/ppt/media/image3.jpeg" ContentType="image/jpeg"/>
  <Override PartName="/ppt/media/image15.png" ContentType="image/png"/>
  <Override PartName="/ppt/media/image24.png" ContentType="image/png"/>
  <Override PartName="/ppt/media/image23.png" ContentType="image/png"/>
  <Override PartName="/ppt/media/image21.jpeg" ContentType="image/jpeg"/>
  <Override PartName="/ppt/media/image16.jpeg" ContentType="image/jpeg"/>
  <Override PartName="/ppt/media/image19.jpeg" ContentType="image/jpeg"/>
  <Override PartName="/ppt/media/image28.jpeg" ContentType="image/jpeg"/>
  <Override PartName="/ppt/media/image20.png" ContentType="image/png"/>
  <Override PartName="/ppt/media/image18.png" ContentType="image/png"/>
  <Override PartName="/ppt/media/image26.png" ContentType="image/png"/>
  <Override PartName="/ppt/media/image17.jpeg" ContentType="image/jpeg"/>
  <Override PartName="/ppt/media/image14.png" ContentType="image/png"/>
  <Override PartName="/ppt/media/image1.jpeg" ContentType="image/jpeg"/>
  <Override PartName="/ppt/media/image22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4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22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</p:sldIdLst>
  <p:sldSz cx="12192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4400" spc="-1" strike="noStrike"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Relationship Id="rId9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age 7" descr="Une image contenant dessin&#10;&#10;Description générée automatiquement"/>
          <p:cNvPicPr/>
          <p:nvPr/>
        </p:nvPicPr>
        <p:blipFill>
          <a:blip r:embed="rId3"/>
          <a:stretch/>
        </p:blipFill>
        <p:spPr>
          <a:xfrm>
            <a:off x="3740040" y="501840"/>
            <a:ext cx="4199760" cy="987480"/>
          </a:xfrm>
          <a:prstGeom prst="rect">
            <a:avLst/>
          </a:prstGeom>
          <a:ln>
            <a:noFill/>
          </a:ln>
          <a:effectLst>
            <a:outerShdw dir="5400000" dist="38160">
              <a:srgbClr val="072c62">
                <a:alpha val="86000"/>
              </a:srgbClr>
            </a:outerShdw>
          </a:effectLst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 9" descr=""/>
          <p:cNvPicPr/>
          <p:nvPr/>
        </p:nvPicPr>
        <p:blipFill>
          <a:blip r:embed="rId2"/>
          <a:stretch/>
        </p:blipFill>
        <p:spPr>
          <a:xfrm>
            <a:off x="0" y="6305400"/>
            <a:ext cx="12189960" cy="550440"/>
          </a:xfrm>
          <a:prstGeom prst="rect">
            <a:avLst/>
          </a:prstGeom>
          <a:ln>
            <a:noFill/>
          </a:ln>
        </p:spPr>
      </p:pic>
      <p:pic>
        <p:nvPicPr>
          <p:cNvPr id="40" name="Image 7" descr=""/>
          <p:cNvPicPr/>
          <p:nvPr/>
        </p:nvPicPr>
        <p:blipFill>
          <a:blip r:embed="rId3"/>
          <a:stretch/>
        </p:blipFill>
        <p:spPr>
          <a:xfrm>
            <a:off x="-1440" y="-380880"/>
            <a:ext cx="12189960" cy="2114280"/>
          </a:xfrm>
          <a:prstGeom prst="rect">
            <a:avLst/>
          </a:prstGeom>
          <a:ln>
            <a:noFill/>
          </a:ln>
        </p:spPr>
      </p:pic>
      <p:pic>
        <p:nvPicPr>
          <p:cNvPr id="41" name="Image 22" descr="Une image contenant dessin, assiette&#10;&#10;Description générée automatiquement"/>
          <p:cNvPicPr/>
          <p:nvPr/>
        </p:nvPicPr>
        <p:blipFill>
          <a:blip r:embed="rId4"/>
          <a:stretch/>
        </p:blipFill>
        <p:spPr>
          <a:xfrm>
            <a:off x="11593800" y="6402240"/>
            <a:ext cx="411840" cy="363600"/>
          </a:xfrm>
          <a:prstGeom prst="rect">
            <a:avLst/>
          </a:prstGeom>
          <a:ln>
            <a:noFill/>
          </a:ln>
          <a:effectLst>
            <a:outerShdw dir="2700000" dist="37674">
              <a:srgbClr val="000000">
                <a:alpha val="40000"/>
              </a:srgbClr>
            </a:outerShdw>
          </a:effectLst>
        </p:spPr>
      </p:pic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fr-FR" sz="4400" spc="-1" strike="noStrike">
                <a:latin typeface="Arial"/>
              </a:rPr>
              <a:t>Cliquez pour éditer le format du texte-titre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3200" spc="-1" strike="noStrike">
                <a:latin typeface="Arial"/>
              </a:rPr>
              <a:t>Cliquez pour éditer le format du plan de texte</a:t>
            </a:r>
            <a:endParaRPr b="0" lang="fr-F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800" spc="-1" strike="noStrike">
                <a:latin typeface="Arial"/>
              </a:rPr>
              <a:t>Second niveau de plan</a:t>
            </a:r>
            <a:endParaRPr b="0" lang="fr-F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400" spc="-1" strike="noStrike">
                <a:latin typeface="Arial"/>
              </a:rPr>
              <a:t>Troisième niveau de plan</a:t>
            </a:r>
            <a:endParaRPr b="0" lang="fr-F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latin typeface="Arial"/>
              </a:rPr>
              <a:t>Quatrième niveau de plan</a:t>
            </a:r>
            <a:endParaRPr b="0" lang="fr-F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Cinquième niveau de plan</a:t>
            </a:r>
            <a:endParaRPr b="0" lang="fr-F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Sixième niveau de plan</a:t>
            </a:r>
            <a:endParaRPr b="0" lang="fr-F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latin typeface="Arial"/>
              </a:rPr>
              <a:t>Septième niveau de plan</a:t>
            </a:r>
            <a:endParaRPr b="0" lang="fr-F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jpe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jpeg"/><Relationship Id="rId3" Type="http://schemas.openxmlformats.org/officeDocument/2006/relationships/image" Target="../media/image22.jpe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gif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jpeg"/><Relationship Id="rId5" Type="http://schemas.openxmlformats.org/officeDocument/2006/relationships/image" Target="../media/image17.jpe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CustomShape 1"/>
          <p:cNvSpPr/>
          <p:nvPr/>
        </p:nvSpPr>
        <p:spPr>
          <a:xfrm>
            <a:off x="-66600" y="1847880"/>
            <a:ext cx="12256560" cy="2385360"/>
          </a:xfrm>
          <a:prstGeom prst="rect">
            <a:avLst/>
          </a:prstGeom>
          <a:solidFill>
            <a:srgbClr val="072c62">
              <a:alpha val="86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>
              <a:lnSpc>
                <a:spcPct val="90000"/>
              </a:lnSpc>
            </a:pPr>
            <a:r>
              <a:rPr b="0" lang="fr-FR" sz="6000" spc="-1" strike="noStrike">
                <a:solidFill>
                  <a:srgbClr val="ffffff"/>
                </a:solidFill>
                <a:latin typeface="Calibri Light"/>
                <a:ea typeface="DejaVu Sans"/>
              </a:rPr>
              <a:t>T-JAV-501</a:t>
            </a:r>
            <a:br/>
            <a:r>
              <a:rPr b="0" lang="fr-FR" sz="6000" spc="-1" strike="noStrike">
                <a:solidFill>
                  <a:srgbClr val="ffffff"/>
                </a:solidFill>
                <a:latin typeface="Calibri Light"/>
                <a:ea typeface="DejaVu Sans"/>
              </a:rPr>
              <a:t>Kick-Off</a:t>
            </a:r>
            <a:endParaRPr b="0" lang="fr-FR" sz="6000" spc="-1" strike="noStrike">
              <a:latin typeface="Arial"/>
            </a:endParaRPr>
          </a:p>
        </p:txBody>
      </p:sp>
      <p:sp>
        <p:nvSpPr>
          <p:cNvPr id="81" name="CustomShape 2"/>
          <p:cNvSpPr/>
          <p:nvPr/>
        </p:nvSpPr>
        <p:spPr>
          <a:xfrm>
            <a:off x="1523880" y="4344120"/>
            <a:ext cx="9141840" cy="1653480"/>
          </a:xfrm>
          <a:prstGeom prst="rect">
            <a:avLst/>
          </a:prstGeom>
          <a:solidFill>
            <a:srgbClr val="072c62">
              <a:alpha val="9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ffffff"/>
                </a:solidFill>
                <a:latin typeface="Calibri"/>
                <a:ea typeface="DejaVu Sans"/>
              </a:rPr>
              <a:t>Pré-MSc Pro</a:t>
            </a:r>
            <a:endParaRPr b="0" lang="fr-FR" sz="2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Character behavior and pathfinding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8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NPCs don’t have to be static 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They can wander or patrol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They can chase you if they see you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They can have a life of their own</a:t>
            </a:r>
            <a:endParaRPr b="0" lang="fr-FR" sz="20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They may have a path to find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That path can depend on many parameters</a:t>
            </a:r>
            <a:endParaRPr b="0" lang="fr-FR" sz="2000" spc="-1" strike="noStrike">
              <a:latin typeface="Arial"/>
            </a:endParaRPr>
          </a:p>
          <a:p>
            <a:pPr lvl="2" marL="1296000" indent="-286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374c81"/>
                </a:solidFill>
                <a:latin typeface="Calibri"/>
                <a:ea typeface="DejaVu Sans"/>
              </a:rPr>
              <a:t>Obstacles</a:t>
            </a:r>
            <a:endParaRPr b="0" lang="fr-FR" sz="1800" spc="-1" strike="noStrike">
              <a:latin typeface="Arial"/>
            </a:endParaRPr>
          </a:p>
          <a:p>
            <a:pPr lvl="2" marL="1296000" indent="-286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374c81"/>
                </a:solidFill>
                <a:latin typeface="Calibri"/>
                <a:ea typeface="DejaVu Sans"/>
              </a:rPr>
              <a:t>Target distance</a:t>
            </a:r>
            <a:endParaRPr b="0" lang="fr-FR" sz="1800" spc="-1" strike="noStrike">
              <a:latin typeface="Arial"/>
            </a:endParaRPr>
          </a:p>
          <a:p>
            <a:pPr lvl="2" marL="1296000" indent="-286200">
              <a:lnSpc>
                <a:spcPct val="10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374c81"/>
                </a:solidFill>
                <a:latin typeface="Calibri"/>
                <a:ea typeface="DejaVu Sans"/>
              </a:rPr>
              <a:t>...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Character behavior and pathfinding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tretch/>
        </p:blipFill>
        <p:spPr>
          <a:xfrm>
            <a:off x="5544000" y="1878840"/>
            <a:ext cx="6507360" cy="367272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117360" y="1872000"/>
            <a:ext cx="5185080" cy="388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Level Generation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Cells can have obstacles (walls, doors, trees...)</a:t>
            </a: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They can form a level, a dungeon, a maze, an exterior…</a:t>
            </a: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They can be randomly generated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Level Generation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15" name="" descr=""/>
          <p:cNvPicPr/>
          <p:nvPr/>
        </p:nvPicPr>
        <p:blipFill>
          <a:blip r:embed="rId1"/>
          <a:stretch/>
        </p:blipFill>
        <p:spPr>
          <a:xfrm>
            <a:off x="144000" y="1787400"/>
            <a:ext cx="3598920" cy="1618560"/>
          </a:xfrm>
          <a:prstGeom prst="rect">
            <a:avLst/>
          </a:prstGeom>
          <a:ln>
            <a:noFill/>
          </a:ln>
        </p:spPr>
      </p:pic>
      <p:pic>
        <p:nvPicPr>
          <p:cNvPr id="116" name="" descr=""/>
          <p:cNvPicPr/>
          <p:nvPr/>
        </p:nvPicPr>
        <p:blipFill>
          <a:blip r:embed="rId2"/>
          <a:stretch/>
        </p:blipFill>
        <p:spPr>
          <a:xfrm>
            <a:off x="144000" y="3528000"/>
            <a:ext cx="3598920" cy="2698920"/>
          </a:xfrm>
          <a:prstGeom prst="rect">
            <a:avLst/>
          </a:prstGeom>
          <a:ln>
            <a:noFill/>
          </a:ln>
        </p:spPr>
      </p:pic>
      <p:pic>
        <p:nvPicPr>
          <p:cNvPr id="117" name="" descr=""/>
          <p:cNvPicPr/>
          <p:nvPr/>
        </p:nvPicPr>
        <p:blipFill>
          <a:blip r:embed="rId3"/>
          <a:stretch/>
        </p:blipFill>
        <p:spPr>
          <a:xfrm>
            <a:off x="7286400" y="3816000"/>
            <a:ext cx="3800520" cy="2374920"/>
          </a:xfrm>
          <a:prstGeom prst="rect">
            <a:avLst/>
          </a:prstGeom>
          <a:ln>
            <a:noFill/>
          </a:ln>
        </p:spPr>
      </p:pic>
      <p:pic>
        <p:nvPicPr>
          <p:cNvPr id="118" name="" descr=""/>
          <p:cNvPicPr/>
          <p:nvPr/>
        </p:nvPicPr>
        <p:blipFill>
          <a:blip r:embed="rId4"/>
          <a:stretch/>
        </p:blipFill>
        <p:spPr>
          <a:xfrm>
            <a:off x="3960000" y="1772280"/>
            <a:ext cx="2950920" cy="442728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5"/>
          <a:stretch/>
        </p:blipFill>
        <p:spPr>
          <a:xfrm>
            <a:off x="7286400" y="1800000"/>
            <a:ext cx="3742920" cy="1988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Passive Management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21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In many management games, you just train the character(s), you are not the character(s)</a:t>
            </a: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You can train an AI to solve a game (a maze, a strategy game, etc.)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Passive Management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3" name="" descr=""/>
          <p:cNvPicPr/>
          <p:nvPr/>
        </p:nvPicPr>
        <p:blipFill>
          <a:blip r:embed="rId1"/>
          <a:stretch/>
        </p:blipFill>
        <p:spPr>
          <a:xfrm>
            <a:off x="216000" y="2304000"/>
            <a:ext cx="5910120" cy="332352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2"/>
          <a:stretch/>
        </p:blipFill>
        <p:spPr>
          <a:xfrm>
            <a:off x="6264000" y="2404800"/>
            <a:ext cx="5755320" cy="3065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Real (?) time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26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Your game can be a turn-by-turn strategy game or RPG</a:t>
            </a: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If turns last a couple of milliseconds, it can look like a real-time game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Real (?) time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tretch/>
        </p:blipFill>
        <p:spPr>
          <a:xfrm>
            <a:off x="216000" y="1882080"/>
            <a:ext cx="5693400" cy="43081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2"/>
          <a:stretch/>
        </p:blipFill>
        <p:spPr>
          <a:xfrm>
            <a:off x="6215760" y="1944000"/>
            <a:ext cx="5662440" cy="4246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Input and Character Control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1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Many aforementioned game genres use mouse (with or without keyboards)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Point’n’click games (the name speaks for itself)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Strategy games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Some role-playing games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You can also include shooters and platformers 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Last instructions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3" name="CustomShape 2"/>
          <p:cNvSpPr/>
          <p:nvPr/>
        </p:nvSpPr>
        <p:spPr>
          <a:xfrm>
            <a:off x="838080" y="1825560"/>
            <a:ext cx="108241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Which direction ?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Focus on one single direction and exploit it to the maximum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OR 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Take several aspects and mix them into a whole gameplay</a:t>
            </a:r>
            <a:endParaRPr b="0" lang="fr-FR" sz="20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Graphics ?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Whatever you want (JavaFX, ASCII Art, etc...)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Not the most important</a:t>
            </a:r>
            <a:endParaRPr b="0" lang="fr-FR" sz="20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Object-Oriented !!!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THAT’S the most important !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Objectives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3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Starting from the boostrap as a first building block …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… </a:t>
            </a: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and what you learnt from the T-JAV-500 pool ... </a:t>
            </a:r>
            <a:endParaRPr b="0" lang="fr-FR" sz="20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You make an Object-Oriented 2D Game in Java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2 weeks, by groups of 2 or 3 people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As long as it’s in Java </a:t>
            </a:r>
            <a:r>
              <a:rPr b="1" lang="fr-FR" sz="2000" spc="-1" strike="noStrike" u="sng">
                <a:solidFill>
                  <a:srgbClr val="374c81"/>
                </a:solidFill>
                <a:uFillTx/>
                <a:latin typeface="Calibri"/>
                <a:ea typeface="DejaVu Sans"/>
              </a:rPr>
              <a:t>and</a:t>
            </a:r>
            <a:r>
              <a:rPr b="1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 OOP-friendly </a:t>
            </a:r>
            <a:r>
              <a:rPr b="1" lang="fr-FR" sz="2000" spc="-1" strike="noStrike" u="sng">
                <a:solidFill>
                  <a:srgbClr val="374c81"/>
                </a:solidFill>
                <a:uFillTx/>
                <a:latin typeface="Calibri"/>
                <a:ea typeface="DejaVu Sans"/>
              </a:rPr>
              <a:t>and</a:t>
            </a:r>
            <a:r>
              <a:rPr b="1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 validated by your pedago</a:t>
            </a: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, go in any direction you want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The goal is to put OOP principles into practice, </a:t>
            </a:r>
            <a:r>
              <a:rPr b="0" lang="fr-FR" sz="2000" spc="-1" strike="noStrike" u="sng">
                <a:solidFill>
                  <a:srgbClr val="374c81"/>
                </a:solidFill>
                <a:uFillTx/>
                <a:latin typeface="Calibri"/>
                <a:ea typeface="DejaVu Sans"/>
              </a:rPr>
              <a:t>not</a:t>
            </a: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 to make a game for the sake of making a game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Don’t be scared : if you don’t like a direction, take another direction.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FIRST, read </a:t>
            </a:r>
            <a:r>
              <a:rPr b="0" lang="fr-FR" sz="2000" spc="-1" strike="noStrike" u="sng">
                <a:solidFill>
                  <a:srgbClr val="374c81"/>
                </a:solidFill>
                <a:uFillTx/>
                <a:latin typeface="Calibri"/>
                <a:ea typeface="DejaVu Sans"/>
              </a:rPr>
              <a:t>all</a:t>
            </a: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 the document, THEN craft your idea, and ask for validation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There’s so much more, but...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5" name="CustomShape 2"/>
          <p:cNvSpPr/>
          <p:nvPr/>
        </p:nvSpPr>
        <p:spPr>
          <a:xfrm>
            <a:off x="838080" y="1825560"/>
            <a:ext cx="108241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Don’t forget to make it right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You can focus on one single direction and exploit it to the maximum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You can also take several aspects and mix them into a whole gameplay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We gave you examples of directions, but you can bring some of your own</a:t>
            </a:r>
            <a:endParaRPr b="0" lang="fr-FR" sz="20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Don’t forget to make it right...ly oriented (object-oriented)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Two weeks focusing on networking ? Nope, that’s not what we asked for !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It’s </a:t>
            </a:r>
            <a:r>
              <a:rPr b="1" i="1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not</a:t>
            </a: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 about making a game for the sake of making a game, or learning game making </a:t>
            </a:r>
            <a:r>
              <a:rPr b="0" i="1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per se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It’s about learning OOP principles by making a game</a:t>
            </a:r>
            <a:endParaRPr b="0" lang="fr-FR" sz="20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Don’t forget to have fun !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What about the graphics ?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838080" y="1825560"/>
            <a:ext cx="10752120" cy="414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You’re free to choose whatever you want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Java FX, or at least AWT / Swing, is the first choice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ASCII art can be beautiful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Text-based game with a deep gameplay will do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...</a:t>
            </a:r>
            <a:endParaRPr b="0" lang="fr-FR" sz="20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… </a:t>
            </a: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as long as you have something to play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It’s not about wasting 2 weeks trying to build a beautiful but empty shell</a:t>
            </a:r>
            <a:endParaRPr b="0" lang="fr-FR" sz="20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… </a:t>
            </a: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as long as you have something </a:t>
            </a:r>
            <a:r>
              <a:rPr b="0" i="1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Object-Oriented</a:t>
            </a: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 to play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Have we said it enough ?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Thank you for your attention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39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228600" indent="-226440" algn="ctr">
              <a:lnSpc>
                <a:spcPct val="9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Before we start… any questions ?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Objectives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5" name="CustomShape 2"/>
          <p:cNvSpPr/>
          <p:nvPr/>
        </p:nvSpPr>
        <p:spPr>
          <a:xfrm>
            <a:off x="838080" y="1825560"/>
            <a:ext cx="112579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If you do this… it should be enough to succeed the project</a:t>
            </a: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endParaRPr b="0" lang="fr-FR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latin typeface="Arial"/>
            </a:endParaRPr>
          </a:p>
          <a:p>
            <a:pPr lvl="1" marL="432000" indent="-216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9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If you want to do more… stay tuned !</a:t>
            </a:r>
            <a:endParaRPr b="0" lang="fr-FR" sz="2800" spc="-1" strike="noStrike"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tretch/>
        </p:blipFill>
        <p:spPr>
          <a:xfrm>
            <a:off x="2304000" y="2376000"/>
            <a:ext cx="3312000" cy="3312000"/>
          </a:xfrm>
          <a:prstGeom prst="rect">
            <a:avLst/>
          </a:prstGeom>
          <a:ln>
            <a:noFill/>
          </a:ln>
        </p:spPr>
      </p:pic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6304320" y="2383560"/>
            <a:ext cx="3703680" cy="3333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Combat System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89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The very core of many games is their combat system and resolution algorithm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RPGs : depends on characters stats, skills, items, spells, dice rolls...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Wargames : depends on unit stats, terrain, weather, ballistics…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Fighting games : depends on attack types, collisions…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90" name="" descr=""/>
          <p:cNvPicPr/>
          <p:nvPr/>
        </p:nvPicPr>
        <p:blipFill>
          <a:blip r:embed="rId1"/>
          <a:stretch/>
        </p:blipFill>
        <p:spPr>
          <a:xfrm>
            <a:off x="3456000" y="3960000"/>
            <a:ext cx="4678200" cy="2104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Combat System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tretch/>
        </p:blipFill>
        <p:spPr>
          <a:xfrm>
            <a:off x="72000" y="1800000"/>
            <a:ext cx="5853960" cy="4390200"/>
          </a:xfrm>
          <a:prstGeom prst="rect">
            <a:avLst/>
          </a:prstGeom>
          <a:ln>
            <a:noFill/>
          </a:ln>
        </p:spPr>
      </p:pic>
      <p:pic>
        <p:nvPicPr>
          <p:cNvPr id="93" name="" descr=""/>
          <p:cNvPicPr/>
          <p:nvPr/>
        </p:nvPicPr>
        <p:blipFill>
          <a:blip r:embed="rId2"/>
          <a:stretch/>
        </p:blipFill>
        <p:spPr>
          <a:xfrm>
            <a:off x="5976000" y="1800000"/>
            <a:ext cx="6167880" cy="4318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Party Management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838080" y="1825560"/>
            <a:ext cx="1104012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By definition, strategy games require to manage an army</a:t>
            </a: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Many role-playing game leave you in charge of a whole party (4 to 6 characters)</a:t>
            </a:r>
            <a:endParaRPr b="0" lang="fr-FR" sz="28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They can be hired and fired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They can have their own personality</a:t>
            </a:r>
            <a:endParaRPr b="0" lang="fr-FR" sz="2000" spc="-1" strike="noStrike">
              <a:latin typeface="Arial"/>
            </a:endParaRPr>
          </a:p>
          <a:p>
            <a:pPr lvl="1" marL="864000" indent="-32220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fr-FR" sz="2000" spc="-1" strike="noStrike">
                <a:solidFill>
                  <a:srgbClr val="374c81"/>
                </a:solidFill>
                <a:latin typeface="Calibri"/>
                <a:ea typeface="DejaVu Sans"/>
              </a:rPr>
              <a:t>They may clash between themselves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Party Management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72000" y="1872000"/>
            <a:ext cx="5686200" cy="4264200"/>
          </a:xfrm>
          <a:prstGeom prst="rect">
            <a:avLst/>
          </a:prstGeom>
          <a:ln>
            <a:noFill/>
          </a:ln>
        </p:spPr>
      </p:pic>
      <p:pic>
        <p:nvPicPr>
          <p:cNvPr id="98" name="" descr=""/>
          <p:cNvPicPr/>
          <p:nvPr/>
        </p:nvPicPr>
        <p:blipFill>
          <a:blip r:embed="rId2"/>
          <a:stretch/>
        </p:blipFill>
        <p:spPr>
          <a:xfrm>
            <a:off x="6144480" y="1836360"/>
            <a:ext cx="5805720" cy="4353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Interaction with items and characters</a:t>
            </a:r>
            <a:endParaRPr b="0" lang="fr-FR" sz="4400" spc="-1" strike="noStrike">
              <a:latin typeface="Arial"/>
            </a:endParaRPr>
          </a:p>
        </p:txBody>
      </p:sp>
      <p:sp>
        <p:nvSpPr>
          <p:cNvPr id="100" name="CustomShape 2"/>
          <p:cNvSpPr/>
          <p:nvPr/>
        </p:nvSpPr>
        <p:spPr>
          <a:xfrm>
            <a:off x="838080" y="1825560"/>
            <a:ext cx="10513440" cy="434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You can talk to NPCs instead of just fighting them</a:t>
            </a: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You can also try to avoid them</a:t>
            </a: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You can store items, use them on the environment, and even use them between themselves</a:t>
            </a:r>
            <a:endParaRPr b="0" lang="fr-FR" sz="2800" spc="-1" strike="noStrike">
              <a:latin typeface="Arial"/>
            </a:endParaRPr>
          </a:p>
          <a:p>
            <a:pPr marL="228600" indent="-226440">
              <a:lnSpc>
                <a:spcPct val="100000"/>
              </a:lnSpc>
              <a:spcBef>
                <a:spcPts val="1001"/>
              </a:spcBef>
              <a:buClr>
                <a:srgbClr val="374c81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374c81"/>
                </a:solidFill>
                <a:latin typeface="Calibri"/>
                <a:ea typeface="DejaVu Sans"/>
              </a:rPr>
              <a:t>Puzzles can be solved with dialogue choices and item combinations</a:t>
            </a:r>
            <a:endParaRPr b="0" lang="fr-FR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838080" y="365040"/>
            <a:ext cx="10513440" cy="1323360"/>
          </a:xfrm>
          <a:prstGeom prst="rect">
            <a:avLst/>
          </a:prstGeom>
          <a:solidFill>
            <a:srgbClr val="072c62">
              <a:alpha val="80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ffffff"/>
                </a:solidFill>
                <a:latin typeface="Calibri Light"/>
                <a:ea typeface="DejaVu Sans"/>
              </a:rPr>
              <a:t>Interaction with items and characters</a:t>
            </a:r>
            <a:endParaRPr b="0" lang="fr-FR" sz="4400" spc="-1" strike="noStrike">
              <a:latin typeface="Arial"/>
            </a:endParaRPr>
          </a:p>
        </p:txBody>
      </p:sp>
      <p:pic>
        <p:nvPicPr>
          <p:cNvPr id="102" name="" descr=""/>
          <p:cNvPicPr/>
          <p:nvPr/>
        </p:nvPicPr>
        <p:blipFill>
          <a:blip r:embed="rId1"/>
          <a:stretch/>
        </p:blipFill>
        <p:spPr>
          <a:xfrm>
            <a:off x="72000" y="1800000"/>
            <a:ext cx="3691440" cy="23022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2"/>
          <a:stretch/>
        </p:blipFill>
        <p:spPr>
          <a:xfrm>
            <a:off x="3960000" y="1800000"/>
            <a:ext cx="2878200" cy="2160360"/>
          </a:xfrm>
          <a:prstGeom prst="rect">
            <a:avLst/>
          </a:prstGeom>
          <a:ln>
            <a:noFill/>
          </a:ln>
        </p:spPr>
      </p:pic>
      <p:pic>
        <p:nvPicPr>
          <p:cNvPr id="104" name="" descr=""/>
          <p:cNvPicPr/>
          <p:nvPr/>
        </p:nvPicPr>
        <p:blipFill>
          <a:blip r:embed="rId3"/>
          <a:stretch/>
        </p:blipFill>
        <p:spPr>
          <a:xfrm>
            <a:off x="120240" y="4207680"/>
            <a:ext cx="3688920" cy="1910520"/>
          </a:xfrm>
          <a:prstGeom prst="rect">
            <a:avLst/>
          </a:prstGeom>
          <a:ln>
            <a:noFill/>
          </a:ln>
        </p:spPr>
      </p:pic>
      <p:pic>
        <p:nvPicPr>
          <p:cNvPr id="105" name="" descr=""/>
          <p:cNvPicPr/>
          <p:nvPr/>
        </p:nvPicPr>
        <p:blipFill>
          <a:blip r:embed="rId4"/>
          <a:stretch/>
        </p:blipFill>
        <p:spPr>
          <a:xfrm>
            <a:off x="7100640" y="1800000"/>
            <a:ext cx="4993560" cy="2806200"/>
          </a:xfrm>
          <a:prstGeom prst="rect">
            <a:avLst/>
          </a:prstGeom>
          <a:ln>
            <a:noFill/>
          </a:ln>
        </p:spPr>
      </p:pic>
      <p:pic>
        <p:nvPicPr>
          <p:cNvPr id="106" name="" descr=""/>
          <p:cNvPicPr/>
          <p:nvPr/>
        </p:nvPicPr>
        <p:blipFill>
          <a:blip r:embed="rId5"/>
          <a:stretch/>
        </p:blipFill>
        <p:spPr>
          <a:xfrm>
            <a:off x="3960000" y="4016160"/>
            <a:ext cx="3022200" cy="2266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793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2021-09-12T18:33:46Z</dcterms:created>
  <dc:creator/>
  <dc:description/>
  <dc:language>fr-FR</dc:language>
  <cp:lastModifiedBy/>
  <dcterms:modified xsi:type="dcterms:W3CDTF">2023-10-11T11:20:37Z</dcterms:modified>
  <cp:revision>257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0x010100D15461EC25B6D840AF7EA2EE3540BDC2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Grand écran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2</vt:i4>
  </property>
</Properties>
</file>